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12"/>
    <p:restoredTop sz="44245"/>
  </p:normalViewPr>
  <p:slideViewPr>
    <p:cSldViewPr snapToGrid="0" snapToObjects="1">
      <p:cViewPr varScale="1">
        <p:scale>
          <a:sx n="67" d="100"/>
          <a:sy n="67" d="100"/>
        </p:scale>
        <p:origin x="3032" y="184"/>
      </p:cViewPr>
      <p:guideLst>
        <p:guide orient="horz" pos="13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07508-C3B1-A543-9C13-09E5C279DE5E}" type="datetimeFigureOut">
              <a:rPr lang="en-US" smtClean="0"/>
              <a:t>11/9/18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3EC13-ED2A-4D40-B333-BE2AB3457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48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K-3 STEM Foundations</a:t>
            </a:r>
          </a:p>
          <a:p>
            <a:r>
              <a:rPr lang="en-US" b="0" dirty="0"/>
              <a:t>Field Test Version: Do not distribute, photocopy or forward this document for use at other locations.</a:t>
            </a:r>
          </a:p>
          <a:p>
            <a:endParaRPr lang="en-US" b="1" dirty="0"/>
          </a:p>
          <a:p>
            <a:r>
              <a:rPr lang="en-US" b="1" dirty="0"/>
              <a:t>Day 14: Inherited Butterfly Wing Characteristics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Teacher Notes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r>
              <a:rPr lang="en-US" b="1" dirty="0"/>
              <a:t>Keywords</a:t>
            </a:r>
          </a:p>
          <a:p>
            <a:r>
              <a:rPr lang="en-US" b="0" dirty="0"/>
              <a:t>lesson, animal, butterfly, </a:t>
            </a:r>
            <a:r>
              <a:rPr lang="en-US" b="0" dirty="0" err="1"/>
              <a:t>Heliconius</a:t>
            </a:r>
            <a:r>
              <a:rPr lang="en-US" b="0" dirty="0"/>
              <a:t>, family, offspring, parent, characteristic, trait, gene</a:t>
            </a:r>
            <a:endParaRPr lang="en-US" b="1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K-3 STEM </a:t>
            </a:r>
            <a:r>
              <a:rPr lang="en-US" b="0" dirty="0"/>
              <a:t>Foundations. Day 14: Butterfly Offspring © </a:t>
            </a:r>
            <a:r>
              <a:rPr lang="en-US" dirty="0"/>
              <a:t>Baylor College of Medicine.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3EC13-ED2A-4D40-B333-BE2AB34578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77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K-3 STEM Foundations</a:t>
            </a:r>
          </a:p>
          <a:p>
            <a:r>
              <a:rPr lang="en-US" b="0" dirty="0"/>
              <a:t>Field Test Version: Do not distribute, photocopy or forward this document for use at other locations.</a:t>
            </a:r>
          </a:p>
          <a:p>
            <a:endParaRPr lang="en-US" b="0" dirty="0"/>
          </a:p>
          <a:p>
            <a:r>
              <a:rPr lang="en-US" b="1" dirty="0"/>
              <a:t>Teacher Notes</a:t>
            </a:r>
          </a:p>
          <a:p>
            <a:r>
              <a:rPr lang="en-US" b="0" dirty="0"/>
              <a:t>Compare the male and female butterflies with students (shown above).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r>
              <a:rPr lang="en-US" b="1" dirty="0"/>
              <a:t>Image Reference</a:t>
            </a:r>
          </a:p>
          <a:p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Maroja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LS,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Alschuler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R, McMillan WO,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Jiggins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CD (2012) Partial Complementarity of the Mimetic Yellow Bar Phenotype in </a:t>
            </a:r>
            <a:r>
              <a:rPr lang="en-US" sz="12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Heliconius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Butterflies. </a:t>
            </a:r>
            <a:r>
              <a:rPr lang="en-US" sz="12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PLoS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ONE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7(10): e48627. doi:10.1371/journal.pone.0048627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Received July 16, 2012; Accepted October 1, 2012; Published October 31, 2012.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© 2012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Maroja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 al. This is an open-access article distributed under the terms of the Creative Commons Attribution License, which permits unrestricted use, distribution, and reproduction in any medium, provided the original author and source are credited.</a:t>
            </a:r>
          </a:p>
          <a:p>
            <a:endParaRPr lang="en-US" b="0" dirty="0"/>
          </a:p>
          <a:p>
            <a:r>
              <a:rPr lang="en-US" b="1" dirty="0"/>
              <a:t>Keywords</a:t>
            </a:r>
          </a:p>
          <a:p>
            <a:r>
              <a:rPr lang="en-US" b="0" dirty="0"/>
              <a:t>lesson, animal, butterfly, </a:t>
            </a:r>
            <a:r>
              <a:rPr lang="en-US" b="0" dirty="0" err="1"/>
              <a:t>Heliconius</a:t>
            </a:r>
            <a:r>
              <a:rPr lang="en-US" b="0" dirty="0"/>
              <a:t>, family, offspring, parent, characteristic, trait, gene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K-3 STEM </a:t>
            </a:r>
            <a:r>
              <a:rPr lang="en-US" b="0" dirty="0"/>
              <a:t>Foundations. Day 14: Butterfly Offspring © </a:t>
            </a:r>
            <a:r>
              <a:rPr lang="en-US" dirty="0"/>
              <a:t>Baylor College of Medicine.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3EC13-ED2A-4D40-B333-BE2AB34578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55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K-3 STEM Foundations</a:t>
            </a:r>
          </a:p>
          <a:p>
            <a:r>
              <a:rPr lang="en-US" b="0" dirty="0"/>
              <a:t>Field Test Version: Do not distribute, photocopy or forward this document for use at other locations.</a:t>
            </a:r>
          </a:p>
          <a:p>
            <a:endParaRPr lang="en-US" b="1" dirty="0"/>
          </a:p>
          <a:p>
            <a:r>
              <a:rPr lang="en-US" b="1" dirty="0"/>
              <a:t>Day 14: Inherited Butterfly Wing Characteristics</a:t>
            </a:r>
          </a:p>
          <a:p>
            <a:endParaRPr lang="en-US" b="0" dirty="0"/>
          </a:p>
          <a:p>
            <a:r>
              <a:rPr lang="en-US" b="1" dirty="0"/>
              <a:t>Teacher Notes</a:t>
            </a:r>
          </a:p>
          <a:p>
            <a:r>
              <a:rPr lang="en-US" b="0" dirty="0"/>
              <a:t>Before handing out print copies for students to observe, talk about what they can compare, such as stripe colors and width, wing shape, where the stripes appear, etc.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r>
              <a:rPr lang="en-US" b="1" dirty="0"/>
              <a:t>Image Reference</a:t>
            </a:r>
          </a:p>
          <a:p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Maroja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LS,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Alschuler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R, McMillan WO,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Jiggins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CD (2012) Partial Complementarity of the Mimetic Yellow Bar Phenotype in </a:t>
            </a:r>
            <a:r>
              <a:rPr lang="en-US" sz="12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Heliconius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Butterflies. </a:t>
            </a:r>
            <a:r>
              <a:rPr lang="en-US" sz="12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PLoS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ONE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7(10): e48627. doi:10.1371/journal.pone.0048627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Received July 16, 2012; Accepted October 1, 2012; Published October 31, 2012.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© 2012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Maroja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 al. This is an open-access article distributed under the terms of the Creative Commons Attribution License, which permits unrestricted use, distribution, and reproduction in any medium, provided the original author and source are credited.</a:t>
            </a:r>
          </a:p>
          <a:p>
            <a:endParaRPr lang="en-US" b="0" dirty="0"/>
          </a:p>
          <a:p>
            <a:r>
              <a:rPr lang="en-US" b="1" dirty="0"/>
              <a:t>Keywords</a:t>
            </a:r>
          </a:p>
          <a:p>
            <a:r>
              <a:rPr lang="en-US" b="0" dirty="0"/>
              <a:t>lesson, animal, butterfly, </a:t>
            </a:r>
            <a:r>
              <a:rPr lang="en-US" b="0" dirty="0" err="1"/>
              <a:t>Heliconius</a:t>
            </a:r>
            <a:r>
              <a:rPr lang="en-US" b="0" dirty="0"/>
              <a:t>, family, offspring, parent, characteristic, trait, gene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K-3 STEM </a:t>
            </a:r>
            <a:r>
              <a:rPr lang="en-US" b="0" dirty="0"/>
              <a:t>Foundations. Day 14: Butterfly Offspring © </a:t>
            </a:r>
            <a:r>
              <a:rPr lang="en-US" dirty="0"/>
              <a:t>Baylor College of Medicine.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3EC13-ED2A-4D40-B333-BE2AB34578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08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0E47-4941-9546-A807-97BF417F7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018BF5-625F-F342-8BAD-B13F3E7E6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D9D0-BF58-5846-82C8-03524EB28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28A0-EA63-0D4D-849F-F089F8486190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9124F-2DB9-F640-8802-00C1858BF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72E44-6C6C-334A-8D94-77E196554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6EFC-1469-2047-8022-20AC8AFA2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98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1ACB6-E917-D843-BD44-0F8F1377C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8E607A-5A07-4E4B-9348-732131F77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D565F-B69E-AD48-B643-0F43DCEAD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28A0-EA63-0D4D-849F-F089F8486190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6EDA4-E22C-8D48-B6DA-58C14D032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E1295-21A6-1D46-861F-A6B1091B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6EFC-1469-2047-8022-20AC8AFA2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2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8B9975-1D76-3548-A0E0-0FC7556E5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548841-24FC-2D40-971A-FFA5AA841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E5C55-97DF-A446-A64F-015EE65A5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28A0-EA63-0D4D-849F-F089F8486190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B4566-D4DF-D246-8D47-C04403FA1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D736E-6363-0D4D-BFCE-1815A865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6EFC-1469-2047-8022-20AC8AFA2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5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290D9-8B39-364C-B042-89CE543CD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1F742-B7A7-8642-BE09-5E00B29E3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B0209-FEE9-3440-94A5-C666D859E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28A0-EA63-0D4D-849F-F089F8486190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DFD4D-68DF-BE43-957B-32AE117AC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BBB39-E9E4-9F4F-B346-724C566A3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6EFC-1469-2047-8022-20AC8AFA2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1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3155D-DD92-EE4D-A0F0-8D9189ED4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22797-6946-944A-B192-513A4D8B8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44503-2DA3-2544-B279-6BDF26E82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28A0-EA63-0D4D-849F-F089F8486190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42EBC-5F76-ED4C-B262-D0AE2DAE2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962C0-CF3C-5844-9593-04DF4BD0E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6EFC-1469-2047-8022-20AC8AFA2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2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53318-6957-BF43-976A-48989075A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5E909-0DA9-6A41-BB29-C9A05595D2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EB11B3-C2FF-4547-A689-11F9EEEF8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85998-DD57-824F-BD83-06EF6C74E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28A0-EA63-0D4D-849F-F089F8486190}" type="datetimeFigureOut">
              <a:rPr lang="en-US" smtClean="0"/>
              <a:t>11/9/18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7091F-401C-424D-9E84-B60555A01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C2A486-7EC0-7345-812A-99062FBC7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6EFC-1469-2047-8022-20AC8AFA2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5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49750-39B3-464B-BD6E-611790CE7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2ADCB-67B0-FD41-B2B9-1A978CF5F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065B08-C540-F84B-8D11-857DDF8F7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15B58B-128B-DE40-9690-BFBE47794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01FD94-3F32-544F-866E-B2AC3133A0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CDA8B9-8972-7C44-BE4C-D9706A3F9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28A0-EA63-0D4D-849F-F089F8486190}" type="datetimeFigureOut">
              <a:rPr lang="en-US" smtClean="0"/>
              <a:t>11/9/18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A74B00-B094-F748-85CE-31AE8874F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8983F-2BFC-4348-9FAC-BEF0F74C1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6EFC-1469-2047-8022-20AC8AFA2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24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F12CE-44B6-AC40-85C8-E81A76E8A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B95534-FA1C-E74E-8FD5-2693FD93E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28A0-EA63-0D4D-849F-F089F8486190}" type="datetimeFigureOut">
              <a:rPr lang="en-US" smtClean="0"/>
              <a:t>11/9/18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F13BAE-5729-3C4E-9285-94EBB9BD2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71C55C-A146-684A-A255-C08C8BF25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6EFC-1469-2047-8022-20AC8AFA2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4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4A310F-299F-CC4E-B7E0-7FC8331C2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28A0-EA63-0D4D-849F-F089F8486190}" type="datetimeFigureOut">
              <a:rPr lang="en-US" smtClean="0"/>
              <a:t>11/9/18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F2A17A-160F-274C-8195-F1D6C2297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288CEA-FC70-FA4D-8764-FA04AAC1D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6EFC-1469-2047-8022-20AC8AFA2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73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918C1-AF25-4141-BB1C-0C3524412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06687-068C-E448-9D71-C28065E01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01B75A-B080-2849-89EF-F2E00B2FE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8D932F-CAD1-974F-BC03-71DB735E9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28A0-EA63-0D4D-849F-F089F8486190}" type="datetimeFigureOut">
              <a:rPr lang="en-US" smtClean="0"/>
              <a:t>11/9/18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3F3E2-A337-0F4D-89AA-9C1F359EB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5967F-48DB-2E4D-9789-286BA805E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6EFC-1469-2047-8022-20AC8AFA2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5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5AA4B-5C5A-9842-89C8-C4421C622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535855-A074-1247-A45F-4131546C1F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C95520-553F-1448-AA18-54F74AC03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E6E7F-ACA5-5845-83ED-B07ACA76A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28A0-EA63-0D4D-849F-F089F8486190}" type="datetimeFigureOut">
              <a:rPr lang="en-US" smtClean="0"/>
              <a:t>11/9/18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4F466-E58D-0C4B-A4BD-24638A3AC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281D6-921E-834F-9D50-11D505BA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6EFC-1469-2047-8022-20AC8AFA2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95E4F6-908C-9B48-A7F6-96287C202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ACAA0-9D1D-864C-A933-249031030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C79E4-EF5E-6245-ABC0-5BEBD20A31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28A0-EA63-0D4D-849F-F089F8486190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C1303-B4E8-F040-9FA7-CE4A066DA2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780C9-A746-2A49-9A26-F9B284B0B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B6EFC-1469-2047-8022-20AC8AFA2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7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4124B1-49D8-F245-BA74-2751F2D4DA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C8104E-10C7-314D-9DCF-856EA58C36A1}"/>
              </a:ext>
            </a:extLst>
          </p:cNvPr>
          <p:cNvSpPr txBox="1">
            <a:spLocks/>
          </p:cNvSpPr>
          <p:nvPr/>
        </p:nvSpPr>
        <p:spPr>
          <a:xfrm>
            <a:off x="0" y="1963055"/>
            <a:ext cx="12192000" cy="28356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Day 14</a:t>
            </a:r>
          </a:p>
          <a:p>
            <a:pPr algn="ctr"/>
            <a:r>
              <a:rPr lang="en-US" sz="7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Butterfly Offspring</a:t>
            </a:r>
          </a:p>
        </p:txBody>
      </p:sp>
    </p:spTree>
    <p:extLst>
      <p:ext uri="{BB962C8B-B14F-4D97-AF65-F5344CB8AC3E}">
        <p14:creationId xmlns:p14="http://schemas.microsoft.com/office/powerpoint/2010/main" val="1159065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06B3CD0-5278-224C-8467-1CDEA2164063}"/>
              </a:ext>
            </a:extLst>
          </p:cNvPr>
          <p:cNvSpPr txBox="1">
            <a:spLocks/>
          </p:cNvSpPr>
          <p:nvPr/>
        </p:nvSpPr>
        <p:spPr>
          <a:xfrm>
            <a:off x="838200" y="82738"/>
            <a:ext cx="108876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i="1" dirty="0" err="1">
                <a:latin typeface="+mn-lt"/>
              </a:rPr>
              <a:t>Heliconius</a:t>
            </a:r>
            <a:r>
              <a:rPr lang="en-US" sz="5400" b="1" dirty="0">
                <a:latin typeface="+mn-lt"/>
              </a:rPr>
              <a:t> Butterflies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62BAC2-A5A7-C147-AA3C-956BAAD06E4C}"/>
              </a:ext>
            </a:extLst>
          </p:cNvPr>
          <p:cNvSpPr txBox="1"/>
          <p:nvPr/>
        </p:nvSpPr>
        <p:spPr>
          <a:xfrm>
            <a:off x="2716155" y="5348287"/>
            <a:ext cx="946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Male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EDBFC0-20D0-8246-8981-1D568BAA365C}"/>
              </a:ext>
            </a:extLst>
          </p:cNvPr>
          <p:cNvSpPr txBox="1"/>
          <p:nvPr/>
        </p:nvSpPr>
        <p:spPr>
          <a:xfrm>
            <a:off x="8345213" y="5348287"/>
            <a:ext cx="1264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Female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C9D2B7-D516-3A4C-8E1A-5488C1610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1" b="89621" l="3885" r="91604">
                        <a14:foregroundMark x1="26817" y1="35130" x2="26817" y2="35130"/>
                        <a14:foregroundMark x1="76942" y1="33533" x2="76942" y2="33533"/>
                        <a14:foregroundMark x1="34837" y1="79840" x2="34837" y2="79840"/>
                        <a14:foregroundMark x1="35965" y1="85230" x2="35965" y2="85230"/>
                        <a14:foregroundMark x1="62155" y1="72255" x2="62155" y2="72255"/>
                        <a14:foregroundMark x1="89474" y1="21158" x2="89474" y2="21158"/>
                        <a14:foregroundMark x1="90977" y1="20559" x2="90977" y2="20559"/>
                        <a14:foregroundMark x1="3885" y1="21158" x2="3885" y2="21158"/>
                        <a14:foregroundMark x1="30451" y1="61078" x2="30451" y2="61078"/>
                        <a14:foregroundMark x1="90602" y1="20958" x2="90602" y2="20958"/>
                        <a14:foregroundMark x1="89474" y1="15569" x2="89474" y2="15569"/>
                        <a14:foregroundMark x1="27193" y1="62076" x2="27193" y2="62076"/>
                        <a14:foregroundMark x1="91604" y1="24950" x2="91604" y2="24950"/>
                        <a14:backgroundMark x1="46366" y1="11178" x2="46366" y2="11178"/>
                        <a14:backgroundMark x1="5388" y1="84631" x2="5388" y2="84631"/>
                        <a14:backgroundMark x1="50376" y1="91018" x2="50376" y2="910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644" y="1679111"/>
            <a:ext cx="5855393" cy="36691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16F1F7-928F-454A-AE1F-39A86D3D74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1" b="89621" l="4762" r="93108">
                        <a14:foregroundMark x1="91353" y1="28942" x2="91353" y2="28942"/>
                        <a14:foregroundMark x1="90602" y1="20359" x2="90602" y2="20359"/>
                        <a14:foregroundMark x1="67669" y1="86826" x2="67669" y2="86826"/>
                        <a14:foregroundMark x1="55514" y1="73054" x2="55514" y2="73054"/>
                        <a14:foregroundMark x1="26065" y1="75848" x2="26065" y2="75848"/>
                        <a14:foregroundMark x1="24311" y1="71457" x2="24311" y2="71457"/>
                        <a14:foregroundMark x1="17168" y1="29341" x2="17168" y2="29341"/>
                        <a14:foregroundMark x1="4762" y1="26347" x2="4762" y2="26347"/>
                        <a14:foregroundMark x1="83208" y1="28543" x2="83208" y2="28543"/>
                        <a14:foregroundMark x1="61654" y1="45110" x2="61654" y2="45110"/>
                        <a14:foregroundMark x1="74060" y1="34930" x2="74060" y2="34930"/>
                        <a14:foregroundMark x1="74311" y1="32136" x2="74311" y2="32136"/>
                        <a14:foregroundMark x1="82707" y1="26347" x2="82707" y2="26347"/>
                        <a14:foregroundMark x1="92607" y1="25150" x2="92607" y2="25150"/>
                        <a14:foregroundMark x1="92607" y1="18762" x2="92607" y2="18762"/>
                        <a14:foregroundMark x1="93108" y1="21956" x2="93108" y2="21956"/>
                        <a14:foregroundMark x1="39474" y1="76647" x2="39474" y2="76647"/>
                        <a14:foregroundMark x1="38972" y1="72655" x2="38972" y2="72655"/>
                        <a14:foregroundMark x1="36466" y1="61677" x2="36466" y2="61677"/>
                        <a14:foregroundMark x1="61404" y1="73453" x2="61404" y2="73453"/>
                        <a14:foregroundMark x1="68170" y1="70659" x2="68170" y2="706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9074" y="1679111"/>
            <a:ext cx="5836920" cy="36576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416F8F-6BD4-454B-864E-48B6BD26CF49}"/>
              </a:ext>
            </a:extLst>
          </p:cNvPr>
          <p:cNvCxnSpPr/>
          <p:nvPr/>
        </p:nvCxnSpPr>
        <p:spPr>
          <a:xfrm>
            <a:off x="5453717" y="3826085"/>
            <a:ext cx="1272529" cy="0"/>
          </a:xfrm>
          <a:prstGeom prst="line">
            <a:avLst/>
          </a:prstGeom>
          <a:ln w="1016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699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E29718-4712-FA44-90FB-D17F12C8EFA9}"/>
              </a:ext>
            </a:extLst>
          </p:cNvPr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3251D48-B2D3-464F-9611-02D22FFE54CE}"/>
              </a:ext>
            </a:extLst>
          </p:cNvPr>
          <p:cNvSpPr txBox="1">
            <a:spLocks/>
          </p:cNvSpPr>
          <p:nvPr/>
        </p:nvSpPr>
        <p:spPr>
          <a:xfrm>
            <a:off x="838200" y="82738"/>
            <a:ext cx="108876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+mn-lt"/>
              </a:rPr>
              <a:t>Observing Wing Patterns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B9FA03-B028-4843-9780-748C6930E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1" b="94012" l="6061" r="94215">
                        <a14:foregroundMark x1="92287" y1="21357" x2="92287" y2="21357"/>
                        <a14:foregroundMark x1="94490" y1="23154" x2="94490" y2="23154"/>
                        <a14:foregroundMark x1="6061" y1="49102" x2="6061" y2="49102"/>
                        <a14:foregroundMark x1="14325" y1="63273" x2="14325" y2="63273"/>
                        <a14:foregroundMark x1="9091" y1="60479" x2="9091" y2="60479"/>
                        <a14:foregroundMark x1="11846" y1="59880" x2="11846" y2="59880"/>
                        <a14:foregroundMark x1="25620" y1="71457" x2="25620" y2="71457"/>
                        <a14:foregroundMark x1="34711" y1="94012" x2="34711" y2="940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853" y="2188780"/>
            <a:ext cx="2209800" cy="304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D94BF5-8EFF-6441-A7AC-572166801F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80" b="89621" l="2817" r="94085">
                        <a14:foregroundMark x1="87887" y1="21357" x2="87887" y2="21357"/>
                        <a14:foregroundMark x1="94366" y1="20758" x2="94366" y2="20758"/>
                        <a14:foregroundMark x1="2817" y1="43114" x2="2817" y2="43114"/>
                        <a14:foregroundMark x1="37183" y1="80838" x2="37183" y2="80838"/>
                        <a14:foregroundMark x1="33803" y1="69661" x2="33803" y2="696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2822" y="2188780"/>
            <a:ext cx="2159000" cy="304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12D552-2D87-6044-8380-EB0FA83505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134" r="94574">
                        <a14:foregroundMark x1="91731" y1="23400" x2="91731" y2="23400"/>
                        <a14:foregroundMark x1="94832" y1="22600" x2="94832" y2="22600"/>
                        <a14:foregroundMark x1="4134" y1="47000" x2="4134" y2="47000"/>
                        <a14:foregroundMark x1="34884" y1="79000" x2="34884" y2="79000"/>
                        <a14:foregroundMark x1="21447" y1="67600" x2="21447" y2="67600"/>
                        <a14:foregroundMark x1="52196" y1="60000" x2="52196" y2="6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6079" y="2188780"/>
            <a:ext cx="2349500" cy="304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6907E47-E2CA-B340-A39E-4826CD4AC3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581" b="89621" l="4800" r="93867">
                        <a14:foregroundMark x1="86667" y1="13174" x2="86667" y2="13174"/>
                        <a14:foregroundMark x1="93867" y1="20559" x2="93867" y2="20559"/>
                        <a14:foregroundMark x1="70667" y1="9581" x2="70667" y2="9581"/>
                        <a14:foregroundMark x1="4800" y1="47904" x2="4800" y2="47904"/>
                        <a14:foregroundMark x1="47200" y1="72056" x2="47200" y2="720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9298" y="2188780"/>
            <a:ext cx="2286000" cy="304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2A946D5-B92A-1241-859A-A189BD08BB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780" b="89621" l="4255" r="94947">
                        <a14:foregroundMark x1="88298" y1="16367" x2="88298" y2="16367"/>
                        <a14:foregroundMark x1="94947" y1="23353" x2="94947" y2="23353"/>
                        <a14:foregroundMark x1="4255" y1="45309" x2="4255" y2="45309"/>
                        <a14:foregroundMark x1="49734" y1="73253" x2="49734" y2="73253"/>
                        <a14:foregroundMark x1="31383" y1="65669" x2="31383" y2="656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62560" y="2291718"/>
            <a:ext cx="228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10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465</Words>
  <Application>Microsoft Macintosh PowerPoint</Application>
  <PresentationFormat>Widescreen</PresentationFormat>
  <Paragraphs>59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Martha S Young</dc:creator>
  <cp:lastModifiedBy>Young, Martha S</cp:lastModifiedBy>
  <cp:revision>70</cp:revision>
  <dcterms:created xsi:type="dcterms:W3CDTF">2018-10-04T15:41:26Z</dcterms:created>
  <dcterms:modified xsi:type="dcterms:W3CDTF">2018-11-09T18:52:22Z</dcterms:modified>
</cp:coreProperties>
</file>